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4" r:id="rId3"/>
    <p:sldId id="273" r:id="rId4"/>
    <p:sldId id="300" r:id="rId5"/>
    <p:sldId id="275" r:id="rId6"/>
    <p:sldId id="279" r:id="rId7"/>
    <p:sldId id="271" r:id="rId8"/>
    <p:sldId id="29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C3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>
                <a:solidFill>
                  <a:schemeClr val="tx1"/>
                </a:solidFill>
              </a:rPr>
              <a:t>Netto</a:t>
            </a:r>
            <a:r>
              <a:rPr lang="en-GB" baseline="0" dirty="0">
                <a:solidFill>
                  <a:schemeClr val="tx1"/>
                </a:solidFill>
              </a:rPr>
              <a:t> CO2 </a:t>
            </a:r>
            <a:r>
              <a:rPr lang="en-GB" baseline="0" dirty="0" err="1">
                <a:solidFill>
                  <a:schemeClr val="tx1"/>
                </a:solidFill>
              </a:rPr>
              <a:t>bidrag</a:t>
            </a: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5892388451444"/>
          <c:y val="0.17171296296296298"/>
          <c:w val="0.82364107611548554"/>
          <c:h val="0.601064085739282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Palme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Sheet1!$A$9:$A$34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Sheet1!$B$9:$B$34</c:f>
              <c:numCache>
                <c:formatCode>General</c:formatCode>
                <c:ptCount val="26"/>
                <c:pt idx="0">
                  <c:v>-10</c:v>
                </c:pt>
                <c:pt idx="1">
                  <c:v>-15</c:v>
                </c:pt>
                <c:pt idx="2">
                  <c:v>-20</c:v>
                </c:pt>
                <c:pt idx="3">
                  <c:v>-25</c:v>
                </c:pt>
                <c:pt idx="4">
                  <c:v>-30</c:v>
                </c:pt>
                <c:pt idx="5">
                  <c:v>-35</c:v>
                </c:pt>
                <c:pt idx="6">
                  <c:v>-40</c:v>
                </c:pt>
                <c:pt idx="7">
                  <c:v>-45</c:v>
                </c:pt>
                <c:pt idx="8">
                  <c:v>-50</c:v>
                </c:pt>
                <c:pt idx="9">
                  <c:v>-55</c:v>
                </c:pt>
                <c:pt idx="10">
                  <c:v>-60</c:v>
                </c:pt>
                <c:pt idx="11">
                  <c:v>-65</c:v>
                </c:pt>
                <c:pt idx="12">
                  <c:v>-70</c:v>
                </c:pt>
                <c:pt idx="13">
                  <c:v>-75</c:v>
                </c:pt>
                <c:pt idx="14">
                  <c:v>-80</c:v>
                </c:pt>
                <c:pt idx="15">
                  <c:v>-85</c:v>
                </c:pt>
                <c:pt idx="16">
                  <c:v>-90</c:v>
                </c:pt>
                <c:pt idx="17">
                  <c:v>-95</c:v>
                </c:pt>
                <c:pt idx="18">
                  <c:v>-100</c:v>
                </c:pt>
                <c:pt idx="19">
                  <c:v>-100</c:v>
                </c:pt>
                <c:pt idx="20">
                  <c:v>-100</c:v>
                </c:pt>
                <c:pt idx="21">
                  <c:v>-100</c:v>
                </c:pt>
                <c:pt idx="22">
                  <c:v>-100</c:v>
                </c:pt>
                <c:pt idx="23">
                  <c:v>-100</c:v>
                </c:pt>
                <c:pt idx="24">
                  <c:v>-100</c:v>
                </c:pt>
                <c:pt idx="2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9-4DF0-844B-95D9A39F27D8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Kvist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Sheet1!$A$9:$A$34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Sheet1!$C$9:$C$34</c:f>
              <c:numCache>
                <c:formatCode>General</c:formatCode>
                <c:ptCount val="26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  <c:pt idx="2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9-4DF0-844B-95D9A39F2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098128"/>
        <c:axId val="358103048"/>
      </c:lineChart>
      <c:catAx>
        <c:axId val="35809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030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5810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0.23854</cdr:x>
      <cdr:y>0.66667</cdr:y>
    </cdr:from>
    <cdr:to>
      <cdr:x>0.43854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0613" y="2047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chemeClr val="accent1">
                  <a:lumMod val="75000"/>
                </a:schemeClr>
              </a:solidFill>
            </a:rPr>
            <a:t>Palme</a:t>
          </a:r>
          <a:r>
            <a:rPr lang="en-GB" sz="1800" b="1" baseline="0" dirty="0">
              <a:solidFill>
                <a:schemeClr val="accent1">
                  <a:lumMod val="75000"/>
                </a:schemeClr>
              </a:solidFill>
            </a:rPr>
            <a:t> binder </a:t>
          </a:r>
          <a:r>
            <a:rPr lang="en-GB" sz="1800" b="1" baseline="0" dirty="0" err="1">
              <a:solidFill>
                <a:schemeClr val="accent1">
                  <a:lumMod val="75000"/>
                </a:schemeClr>
              </a:solidFill>
            </a:rPr>
            <a:t>først</a:t>
          </a:r>
          <a:r>
            <a:rPr lang="en-GB" sz="1800" b="1" baseline="0" dirty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GB" sz="1800" b="1" baseline="0" dirty="0" err="1">
              <a:solidFill>
                <a:schemeClr val="accent1">
                  <a:lumMod val="75000"/>
                </a:schemeClr>
              </a:solidFill>
            </a:rPr>
            <a:t>så</a:t>
          </a:r>
          <a:r>
            <a:rPr lang="en-GB" sz="1800" b="1" baseline="0" dirty="0">
              <a:solidFill>
                <a:schemeClr val="accent1">
                  <a:lumMod val="75000"/>
                </a:schemeClr>
              </a:solidFill>
            </a:rPr>
            <a:t> slipper </a:t>
          </a:r>
          <a:r>
            <a:rPr lang="en-GB" sz="1800" b="1" baseline="0" dirty="0" err="1" smtClean="0">
              <a:solidFill>
                <a:schemeClr val="accent1">
                  <a:lumMod val="75000"/>
                </a:schemeClr>
              </a:solidFill>
            </a:rPr>
            <a:t>ut</a:t>
          </a:r>
          <a:endParaRPr lang="en-GB" sz="11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0.31354</cdr:x>
      <cdr:y>0.23958</cdr:y>
    </cdr:from>
    <cdr:to>
      <cdr:x>0.51354</cdr:x>
      <cdr:y>0.57292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33513" y="657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err="1">
              <a:solidFill>
                <a:schemeClr val="accent2">
                  <a:lumMod val="75000"/>
                </a:schemeClr>
              </a:solidFill>
            </a:rPr>
            <a:t>Kvist</a:t>
          </a:r>
          <a:r>
            <a:rPr lang="en-GB" sz="1800" b="1" dirty="0">
              <a:solidFill>
                <a:schemeClr val="accent2">
                  <a:lumMod val="75000"/>
                </a:schemeClr>
              </a:solidFill>
            </a:rPr>
            <a:t> slipper </a:t>
          </a:r>
          <a:r>
            <a:rPr lang="en-GB" sz="1800" b="1" dirty="0" err="1">
              <a:solidFill>
                <a:schemeClr val="accent2">
                  <a:lumMod val="75000"/>
                </a:schemeClr>
              </a:solidFill>
            </a:rPr>
            <a:t>først</a:t>
          </a:r>
          <a:r>
            <a:rPr lang="en-GB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1800" b="1" dirty="0" err="1">
              <a:solidFill>
                <a:schemeClr val="accent2">
                  <a:lumMod val="75000"/>
                </a:schemeClr>
              </a:solidFill>
            </a:rPr>
            <a:t>ut</a:t>
          </a:r>
          <a:r>
            <a:rPr lang="en-GB" sz="1800" b="1" dirty="0">
              <a:solidFill>
                <a:schemeClr val="accent2">
                  <a:lumMod val="75000"/>
                </a:schemeClr>
              </a:solidFill>
            </a:rPr>
            <a:t> , </a:t>
          </a:r>
          <a:r>
            <a:rPr lang="en-GB" sz="1800" b="1" dirty="0" err="1">
              <a:solidFill>
                <a:schemeClr val="accent2">
                  <a:lumMod val="75000"/>
                </a:schemeClr>
              </a:solidFill>
            </a:rPr>
            <a:t>så</a:t>
          </a:r>
          <a:r>
            <a:rPr lang="en-GB" sz="1800" b="1" dirty="0">
              <a:solidFill>
                <a:schemeClr val="accent2">
                  <a:lumMod val="75000"/>
                </a:schemeClr>
              </a:solidFill>
            </a:rPr>
            <a:t> binder...</a:t>
          </a:r>
        </a:p>
      </cdr:txBody>
    </cdr:sp>
  </cdr:relSizeAnchor>
  <cdr:relSizeAnchor xmlns:cdr="http://schemas.openxmlformats.org/drawingml/2006/chartDrawing">
    <cdr:from>
      <cdr:x>0.04782</cdr:x>
      <cdr:y>0.04571</cdr:y>
    </cdr:from>
    <cdr:to>
      <cdr:x>0.19503</cdr:x>
      <cdr:y>0.24684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592" y="154112"/>
          <a:ext cx="651438" cy="678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800" dirty="0" smtClean="0"/>
            <a:t>%</a:t>
          </a:r>
          <a:endParaRPr lang="en-GB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CCB2-B291-4C2E-BAA3-472620CEA930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59166-1149-4677-BDEB-FD6EBC21B4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61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9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04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75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32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25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1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8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6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2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58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7FB1-9C91-4E3E-BE1E-620A061B3004}" type="datetimeFigureOut">
              <a:rPr lang="nb-NO" smtClean="0"/>
              <a:t>02.05.2018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59B2-7765-4B1D-9A8B-541FA6BCE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3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esgrow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618" y="664235"/>
            <a:ext cx="11119449" cy="2544792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000" i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chemeClr val="accent1"/>
                </a:solidFill>
              </a:rPr>
              <a:t/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5300" b="1" dirty="0" smtClean="0">
                <a:solidFill>
                  <a:schemeClr val="accent1"/>
                </a:solidFill>
              </a:rPr>
              <a:t/>
            </a:r>
            <a:br>
              <a:rPr lang="en-US" sz="5300" b="1" dirty="0" smtClean="0">
                <a:solidFill>
                  <a:schemeClr val="accent1"/>
                </a:solidFill>
              </a:rPr>
            </a:br>
            <a:r>
              <a:rPr lang="en-US" sz="5300" b="1" dirty="0" err="1" smtClean="0">
                <a:solidFill>
                  <a:schemeClr val="accent1"/>
                </a:solidFill>
              </a:rPr>
              <a:t>Riktig</a:t>
            </a:r>
            <a:r>
              <a:rPr lang="en-US" sz="5300" b="1" dirty="0" smtClean="0">
                <a:solidFill>
                  <a:schemeClr val="accent1"/>
                </a:solidFill>
              </a:rPr>
              <a:t> </a:t>
            </a:r>
            <a:r>
              <a:rPr lang="en-US" sz="5300" b="1" dirty="0" err="1" smtClean="0">
                <a:solidFill>
                  <a:schemeClr val="accent1"/>
                </a:solidFill>
              </a:rPr>
              <a:t>palme</a:t>
            </a:r>
            <a:r>
              <a:rPr lang="en-US" sz="5300" b="1" dirty="0" smtClean="0">
                <a:solidFill>
                  <a:schemeClr val="accent1"/>
                </a:solidFill>
              </a:rPr>
              <a:t> </a:t>
            </a:r>
            <a:r>
              <a:rPr lang="en-US" sz="5300" b="1" dirty="0" err="1" smtClean="0">
                <a:solidFill>
                  <a:schemeClr val="accent1"/>
                </a:solidFill>
              </a:rPr>
              <a:t>gir</a:t>
            </a:r>
            <a:r>
              <a:rPr lang="en-US" sz="5300" b="1" dirty="0" smtClean="0">
                <a:solidFill>
                  <a:schemeClr val="accent1"/>
                </a:solidFill>
              </a:rPr>
              <a:t> 134% </a:t>
            </a:r>
            <a:r>
              <a:rPr lang="en-US" sz="5300" b="1" dirty="0" err="1" smtClean="0">
                <a:solidFill>
                  <a:schemeClr val="accent1"/>
                </a:solidFill>
              </a:rPr>
              <a:t>karbonfangst</a:t>
            </a:r>
            <a:r>
              <a:rPr lang="en-US" sz="5300" b="1" dirty="0" smtClean="0">
                <a:solidFill>
                  <a:schemeClr val="accent1"/>
                </a:solidFill>
              </a:rPr>
              <a:t> </a:t>
            </a:r>
            <a:br>
              <a:rPr lang="en-US" sz="5300" b="1" dirty="0" smtClean="0">
                <a:solidFill>
                  <a:schemeClr val="accent1"/>
                </a:solidFill>
              </a:rPr>
            </a:br>
            <a:r>
              <a:rPr lang="en-US" sz="5300" b="1" dirty="0" err="1" smtClean="0">
                <a:solidFill>
                  <a:schemeClr val="accent1"/>
                </a:solidFill>
              </a:rPr>
              <a:t>på</a:t>
            </a:r>
            <a:r>
              <a:rPr lang="en-US" sz="5300" b="1" dirty="0" smtClean="0">
                <a:solidFill>
                  <a:schemeClr val="accent1"/>
                </a:solidFill>
              </a:rPr>
              <a:t> </a:t>
            </a:r>
            <a:r>
              <a:rPr lang="en-US" sz="5300" b="1" dirty="0" err="1" smtClean="0">
                <a:solidFill>
                  <a:schemeClr val="accent1"/>
                </a:solidFill>
              </a:rPr>
              <a:t>Colombiansk</a:t>
            </a:r>
            <a:r>
              <a:rPr lang="en-US" sz="5300" b="1" dirty="0" smtClean="0">
                <a:solidFill>
                  <a:schemeClr val="accent1"/>
                </a:solidFill>
              </a:rPr>
              <a:t> </a:t>
            </a:r>
            <a:r>
              <a:rPr lang="en-US" sz="5300" b="1" dirty="0" err="1" smtClean="0">
                <a:solidFill>
                  <a:schemeClr val="accent1"/>
                </a:solidFill>
              </a:rPr>
              <a:t>gresslette</a:t>
            </a:r>
            <a:r>
              <a:rPr lang="en-US" sz="5300" b="1" dirty="0">
                <a:solidFill>
                  <a:schemeClr val="accent1"/>
                </a:solidFill>
              </a:rPr>
              <a:t/>
            </a:r>
            <a:br>
              <a:rPr lang="en-US" sz="5300" b="1" dirty="0">
                <a:solidFill>
                  <a:schemeClr val="accent1"/>
                </a:solidFill>
              </a:rPr>
            </a:br>
            <a:endParaRPr lang="en-US" sz="4400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618" y="3565092"/>
            <a:ext cx="10589926" cy="227228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Henrik Wiig, </a:t>
            </a:r>
            <a:r>
              <a:rPr lang="en-US" sz="2400" dirty="0" err="1" smtClean="0"/>
              <a:t>adm.</a:t>
            </a:r>
            <a:r>
              <a:rPr lang="en-US" sz="2400" dirty="0" smtClean="0"/>
              <a:t> dir. C2Biotrade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forsker</a:t>
            </a:r>
            <a:r>
              <a:rPr lang="en-US" sz="2400" dirty="0" smtClean="0"/>
              <a:t> </a:t>
            </a:r>
            <a:r>
              <a:rPr lang="en-US" sz="2400" dirty="0" err="1" smtClean="0"/>
              <a:t>OsloMet</a:t>
            </a:r>
            <a:endParaRPr lang="en-US" sz="2400" dirty="0" smtClean="0"/>
          </a:p>
          <a:p>
            <a:pPr lvl="1"/>
            <a:r>
              <a:rPr lang="en-US" sz="2400" dirty="0" smtClean="0"/>
              <a:t>Mesh, 25. April 2018</a:t>
            </a:r>
            <a:r>
              <a:rPr lang="en-US" dirty="0" smtClean="0"/>
              <a:t>,</a:t>
            </a:r>
            <a:endParaRPr lang="en-US" dirty="0"/>
          </a:p>
          <a:p>
            <a:endParaRPr lang="en-US" dirty="0"/>
          </a:p>
          <a:p>
            <a:r>
              <a:rPr lang="en-US" sz="2000" dirty="0" err="1" smtClean="0"/>
              <a:t>Nedlastbare</a:t>
            </a:r>
            <a:r>
              <a:rPr lang="en-US" sz="2000" dirty="0" smtClean="0"/>
              <a:t> </a:t>
            </a:r>
            <a:r>
              <a:rPr lang="en-US" sz="2000" dirty="0" err="1" smtClean="0"/>
              <a:t>rapporter</a:t>
            </a:r>
            <a:r>
              <a:rPr lang="en-US" sz="2000" dirty="0" smtClean="0"/>
              <a:t> </a:t>
            </a:r>
            <a:r>
              <a:rPr lang="en-US" sz="2000" dirty="0" err="1" smtClean="0"/>
              <a:t>på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www.c2biotrade.com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 descr="C2B_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31" y="5986585"/>
            <a:ext cx="3012948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" y="6025031"/>
            <a:ext cx="5033357" cy="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dn.static-economist.com/sites/default/files/images/print-edition/20170923_STC16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35" y="99753"/>
            <a:ext cx="3770180" cy="679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44" y="162177"/>
            <a:ext cx="6783982" cy="152851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Savanne-palme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effektiv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25" y="182880"/>
            <a:ext cx="4683318" cy="35303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144" y="1690688"/>
            <a:ext cx="7161087" cy="4874014"/>
          </a:xfrm>
        </p:spPr>
        <p:txBody>
          <a:bodyPr>
            <a:normAutofit/>
          </a:bodyPr>
          <a:lstStyle/>
          <a:p>
            <a:r>
              <a:rPr lang="en-US" dirty="0" smtClean="0"/>
              <a:t>Palme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størst</a:t>
            </a:r>
            <a:r>
              <a:rPr lang="en-US" dirty="0" smtClean="0"/>
              <a:t> </a:t>
            </a:r>
            <a:r>
              <a:rPr lang="en-US" dirty="0" err="1" smtClean="0"/>
              <a:t>avling</a:t>
            </a:r>
            <a:endParaRPr lang="en-US" dirty="0" smtClean="0"/>
          </a:p>
          <a:p>
            <a:r>
              <a:rPr lang="en-US" dirty="0" smtClean="0"/>
              <a:t>Binder </a:t>
            </a:r>
            <a:r>
              <a:rPr lang="en-US" dirty="0" err="1" smtClean="0"/>
              <a:t>karbon</a:t>
            </a:r>
            <a:r>
              <a:rPr lang="en-US" dirty="0" smtClean="0"/>
              <a:t> i </a:t>
            </a:r>
            <a:r>
              <a:rPr lang="en-US" dirty="0" err="1" smtClean="0"/>
              <a:t>palmen</a:t>
            </a:r>
            <a:r>
              <a:rPr lang="en-US" dirty="0" smtClean="0"/>
              <a:t>, biodiesel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frukten</a:t>
            </a:r>
            <a:endParaRPr lang="en-US" dirty="0" smtClean="0"/>
          </a:p>
          <a:p>
            <a:r>
              <a:rPr lang="en-US" dirty="0" err="1" smtClean="0"/>
              <a:t>Altillanura</a:t>
            </a:r>
            <a:r>
              <a:rPr lang="en-US" dirty="0" smtClean="0"/>
              <a:t> –  </a:t>
            </a:r>
            <a:r>
              <a:rPr lang="en-US" dirty="0" err="1" smtClean="0"/>
              <a:t>skogplanting</a:t>
            </a:r>
            <a:r>
              <a:rPr lang="en-US" dirty="0" smtClean="0"/>
              <a:t> </a:t>
            </a:r>
            <a:r>
              <a:rPr lang="en-US" dirty="0" err="1" smtClean="0"/>
              <a:t>slette</a:t>
            </a:r>
            <a:r>
              <a:rPr lang="en-US" dirty="0" smtClean="0"/>
              <a:t> </a:t>
            </a:r>
            <a:r>
              <a:rPr lang="en-US" dirty="0" err="1" smtClean="0"/>
              <a:t>uten</a:t>
            </a:r>
            <a:r>
              <a:rPr lang="en-US" dirty="0" smtClean="0"/>
              <a:t> </a:t>
            </a:r>
            <a:r>
              <a:rPr lang="en-US" dirty="0" err="1" smtClean="0"/>
              <a:t>landbruk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315934"/>
              </p:ext>
            </p:extLst>
          </p:nvPr>
        </p:nvGraphicFramePr>
        <p:xfrm>
          <a:off x="7558738" y="3433015"/>
          <a:ext cx="4425124" cy="337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5" y="3792655"/>
            <a:ext cx="4961614" cy="2790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162" y="6205591"/>
            <a:ext cx="6774026" cy="37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6-8 </a:t>
            </a:r>
            <a:r>
              <a:rPr lang="nb-NO" dirty="0" err="1" smtClean="0">
                <a:solidFill>
                  <a:schemeClr val="bg1"/>
                </a:solidFill>
              </a:rPr>
              <a:t>mill</a:t>
            </a:r>
            <a:r>
              <a:rPr lang="nb-NO" dirty="0" smtClean="0">
                <a:solidFill>
                  <a:schemeClr val="bg1"/>
                </a:solidFill>
              </a:rPr>
              <a:t> ha egnet palme UPRA klassifisering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2" y="4339137"/>
            <a:ext cx="2944430" cy="16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21" y="-727047"/>
            <a:ext cx="14431716" cy="8117840"/>
          </a:xfrm>
        </p:spPr>
      </p:pic>
      <p:sp>
        <p:nvSpPr>
          <p:cNvPr id="7" name="TextBox 6"/>
          <p:cNvSpPr txBox="1"/>
          <p:nvPr/>
        </p:nvSpPr>
        <p:spPr>
          <a:xfrm>
            <a:off x="154003" y="71182"/>
            <a:ext cx="12208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8F8F8"/>
              </a:solidFill>
            </a:endParaRPr>
          </a:p>
          <a:p>
            <a:r>
              <a:rPr lang="en-US" sz="2400" b="1" dirty="0" smtClean="0">
                <a:solidFill>
                  <a:srgbClr val="F8F8F8"/>
                </a:solidFill>
              </a:rPr>
              <a:t>Prestige Colombia (Siem) med El Cimarron i Vichada</a:t>
            </a:r>
            <a:endParaRPr lang="en-US" sz="2400" b="1" dirty="0">
              <a:solidFill>
                <a:srgbClr val="F8F8F8"/>
              </a:solidFill>
            </a:endParaRPr>
          </a:p>
          <a:p>
            <a:r>
              <a:rPr lang="en-US" sz="2400" b="1" dirty="0" smtClean="0">
                <a:solidFill>
                  <a:srgbClr val="F8F8F8"/>
                </a:solidFill>
              </a:rPr>
              <a:t>Kun </a:t>
            </a:r>
            <a:r>
              <a:rPr lang="en-US" sz="2400" b="1" dirty="0" err="1" smtClean="0">
                <a:solidFill>
                  <a:srgbClr val="F8F8F8"/>
                </a:solidFill>
              </a:rPr>
              <a:t>naturlig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gresslette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på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gammel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næringsfattig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jord</a:t>
            </a:r>
            <a:endParaRPr lang="en-US" sz="2400" b="1" dirty="0" smtClean="0">
              <a:solidFill>
                <a:srgbClr val="F8F8F8"/>
              </a:solidFill>
            </a:endParaRPr>
          </a:p>
          <a:p>
            <a:r>
              <a:rPr lang="en-US" sz="2400" b="1" dirty="0" smtClean="0">
                <a:solidFill>
                  <a:srgbClr val="F8F8F8"/>
                </a:solidFill>
              </a:rPr>
              <a:t>Pilot med 650 ha </a:t>
            </a:r>
            <a:r>
              <a:rPr lang="en-US" sz="2400" b="1" dirty="0" err="1" smtClean="0">
                <a:solidFill>
                  <a:srgbClr val="F8F8F8"/>
                </a:solidFill>
              </a:rPr>
              <a:t>palme</a:t>
            </a:r>
            <a:endParaRPr lang="en-US" sz="2400" b="1" dirty="0">
              <a:solidFill>
                <a:srgbClr val="F8F8F8"/>
              </a:solidFill>
            </a:endParaRPr>
          </a:p>
          <a:p>
            <a:r>
              <a:rPr lang="en-US" sz="2400" b="1" dirty="0" smtClean="0">
                <a:solidFill>
                  <a:srgbClr val="F8F8F8"/>
                </a:solidFill>
              </a:rPr>
              <a:t>God </a:t>
            </a:r>
            <a:r>
              <a:rPr lang="en-US" sz="2400" b="1" dirty="0" err="1" smtClean="0">
                <a:solidFill>
                  <a:srgbClr val="F8F8F8"/>
                </a:solidFill>
              </a:rPr>
              <a:t>avstand</a:t>
            </a:r>
            <a:r>
              <a:rPr lang="en-US" sz="2400" b="1" dirty="0" smtClean="0">
                <a:solidFill>
                  <a:srgbClr val="F8F8F8"/>
                </a:solidFill>
              </a:rPr>
              <a:t> til </a:t>
            </a:r>
            <a:r>
              <a:rPr lang="en-US" sz="2400" b="1" dirty="0" err="1" smtClean="0">
                <a:solidFill>
                  <a:srgbClr val="F8F8F8"/>
                </a:solidFill>
              </a:rPr>
              <a:t>skog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langs</a:t>
            </a:r>
            <a:r>
              <a:rPr lang="en-US" sz="2400" b="1" dirty="0" smtClean="0">
                <a:solidFill>
                  <a:srgbClr val="F8F8F8"/>
                </a:solidFill>
              </a:rPr>
              <a:t> </a:t>
            </a:r>
            <a:r>
              <a:rPr lang="en-US" sz="2400" b="1" dirty="0" err="1" smtClean="0">
                <a:solidFill>
                  <a:srgbClr val="F8F8F8"/>
                </a:solidFill>
              </a:rPr>
              <a:t>elver</a:t>
            </a:r>
            <a:endParaRPr lang="en-US" sz="2400" b="1" dirty="0">
              <a:solidFill>
                <a:srgbClr val="F8F8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3" y="-40360"/>
            <a:ext cx="3798277" cy="213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4" y="4726765"/>
            <a:ext cx="3934979" cy="22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 rotWithShape="1">
          <a:blip r:embed="rId2"/>
          <a:srcRect l="60514" r="9972"/>
          <a:stretch/>
        </p:blipFill>
        <p:spPr>
          <a:xfrm>
            <a:off x="9121436" y="2504355"/>
            <a:ext cx="1493065" cy="3498928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 rotWithShape="1">
          <a:blip r:embed="rId2"/>
          <a:srcRect t="17846" r="48095" b="7873"/>
          <a:stretch/>
        </p:blipFill>
        <p:spPr>
          <a:xfrm>
            <a:off x="6553902" y="2735341"/>
            <a:ext cx="2625880" cy="25990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503778" y="714283"/>
            <a:ext cx="2635393" cy="803776"/>
          </a:xfrm>
          <a:prstGeom prst="rect">
            <a:avLst/>
          </a:prstGeom>
          <a:solidFill>
            <a:srgbClr val="D7D9D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0353">
              <a:defRPr/>
            </a:pPr>
            <a:endParaRPr lang="en-US" sz="1600" kern="0" dirty="0">
              <a:solidFill>
                <a:srgbClr val="177CAC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238522" y="5708852"/>
            <a:ext cx="2032299" cy="1135438"/>
          </a:xfrm>
          <a:prstGeom prst="rect">
            <a:avLst/>
          </a:prstGeom>
          <a:solidFill>
            <a:srgbClr val="ECE9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E5004C"/>
              </a:buClr>
              <a:defRPr/>
            </a:pPr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Biodiesel from el Cimarrón is projected to </a:t>
            </a:r>
            <a:r>
              <a:rPr lang="en-US" sz="1200" b="1">
                <a:solidFill>
                  <a:srgbClr val="E4004B"/>
                </a:solidFill>
              </a:rPr>
              <a:t>fulfil the EU RED GHG criteria </a:t>
            </a:r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by showing </a:t>
            </a:r>
            <a:r>
              <a:rPr lang="en-US" sz="1200" b="1">
                <a:solidFill>
                  <a:srgbClr val="E4004B"/>
                </a:solidFill>
              </a:rPr>
              <a:t>134 % </a:t>
            </a:r>
            <a:r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t>less GHG emission as compared to fossil diesel.</a:t>
            </a:r>
            <a:endParaRPr lang="en-US" sz="1200" kern="0" dirty="0">
              <a:solidFill>
                <a:prstClr val="black">
                  <a:lumMod val="50000"/>
                  <a:lumOff val="50000"/>
                </a:prst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1604171" y="30969"/>
            <a:ext cx="9281394" cy="652291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Beregnet</a:t>
            </a:r>
            <a:r>
              <a:rPr lang="en-US" sz="3200" b="1" dirty="0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3200" b="1" dirty="0" err="1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karbonfangst</a:t>
            </a:r>
            <a:r>
              <a:rPr lang="en-US" sz="3200" b="1" dirty="0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3200" b="1" dirty="0" err="1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på</a:t>
            </a:r>
            <a:r>
              <a:rPr lang="en-US" sz="3200" b="1" dirty="0" smtClean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 El </a:t>
            </a:r>
            <a:r>
              <a:rPr lang="en-US" sz="3200" b="1" dirty="0">
                <a:solidFill>
                  <a:srgbClr val="177CAC"/>
                </a:solidFill>
                <a:latin typeface="Calibri Light" charset="0"/>
                <a:ea typeface="Calibri Light" charset="0"/>
                <a:cs typeface="Calibri Light" charset="0"/>
              </a:rPr>
              <a:t>Cimarron, Vichada</a:t>
            </a:r>
            <a:endParaRPr lang="en-US" sz="1800" b="1" dirty="0">
              <a:solidFill>
                <a:srgbClr val="177CAC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3778" y="1518059"/>
            <a:ext cx="2635393" cy="5339941"/>
          </a:xfrm>
          <a:prstGeom prst="rect">
            <a:avLst/>
          </a:prstGeom>
          <a:solidFill>
            <a:srgbClr val="177CA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0353">
              <a:defRPr/>
            </a:pPr>
            <a:endParaRPr lang="en-US" sz="1600" kern="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TextBox 88"/>
          <p:cNvSpPr txBox="1">
            <a:spLocks noChangeArrowheads="1"/>
          </p:cNvSpPr>
          <p:nvPr/>
        </p:nvSpPr>
        <p:spPr bwMode="auto">
          <a:xfrm>
            <a:off x="1644141" y="2091780"/>
            <a:ext cx="236092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E5004C"/>
              </a:buClr>
              <a:defRPr/>
            </a:pPr>
            <a:r>
              <a:rPr lang="en-US" sz="1400" ker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ASSESS the carbon footprint of the future large-scale biodiesel production of Prestige Colombia in Vichada</a:t>
            </a:r>
          </a:p>
          <a:p>
            <a:pPr>
              <a:buClr>
                <a:srgbClr val="E5004C"/>
              </a:buClr>
              <a:defRPr/>
            </a:pPr>
            <a:endParaRPr lang="en-US" sz="1400" ker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E5004C"/>
              </a:buClr>
              <a:defRPr/>
            </a:pPr>
            <a:r>
              <a:rPr lang="en-US" sz="1400" ker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EVALUATE the compliance with the GHG criteria of the Renewable Energy Directive (RED)</a:t>
            </a:r>
          </a:p>
          <a:p>
            <a:pPr>
              <a:buClr>
                <a:srgbClr val="E5004C"/>
              </a:buClr>
              <a:defRPr/>
            </a:pPr>
            <a:endParaRPr lang="en-US" sz="1400" ker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E5004C"/>
              </a:buClr>
              <a:defRPr/>
            </a:pPr>
            <a:r>
              <a:rPr lang="en-US" sz="1400" ker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DESIGN the cultivation and processing facilities in a carbon friendly way.</a:t>
            </a:r>
            <a:endParaRPr lang="en-US" sz="1400" kern="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644142" y="1495015"/>
            <a:ext cx="2707013" cy="652291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C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1" b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Objective</a:t>
            </a:r>
            <a:endParaRPr lang="en-US" sz="2401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167769" y="1480338"/>
            <a:ext cx="3744101" cy="652291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C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1" b="1">
                <a:solidFill>
                  <a:srgbClr val="E4004B"/>
                </a:solidFill>
                <a:latin typeface="Calibri Light" charset="0"/>
                <a:ea typeface="Calibri Light" charset="0"/>
                <a:cs typeface="Calibri Light" charset="0"/>
              </a:rPr>
              <a:t>Results</a:t>
            </a:r>
            <a:endParaRPr lang="en-US" sz="2401" b="1" dirty="0">
              <a:solidFill>
                <a:srgbClr val="E4004B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5400000">
            <a:off x="4140687" y="3410533"/>
            <a:ext cx="1873117" cy="464160"/>
          </a:xfrm>
          <a:prstGeom prst="rect">
            <a:avLst/>
          </a:prstGeom>
          <a:solidFill>
            <a:srgbClr val="685E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901B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16200000" flipH="1">
            <a:off x="5636802" y="4634970"/>
            <a:ext cx="561785" cy="450190"/>
          </a:xfrm>
          <a:prstGeom prst="rect">
            <a:avLst/>
          </a:prstGeom>
          <a:solidFill>
            <a:srgbClr val="009A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01" dirty="0">
              <a:solidFill>
                <a:prstClr val="white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6870" y="4382986"/>
            <a:ext cx="356188" cy="26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0%</a:t>
            </a:r>
            <a:endParaRPr lang="en-US" sz="1101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58998" y="5087490"/>
            <a:ext cx="680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685E58"/>
                </a:solidFill>
                <a:latin typeface="Calibri Light" charset="0"/>
                <a:ea typeface="Calibri Light" charset="0"/>
                <a:cs typeface="Calibri Light" charset="0"/>
              </a:rPr>
              <a:t>Fossil </a:t>
            </a:r>
          </a:p>
          <a:p>
            <a:pPr algn="ctr"/>
            <a:r>
              <a:rPr lang="en-US" sz="1600">
                <a:solidFill>
                  <a:srgbClr val="685E58"/>
                </a:solidFill>
                <a:latin typeface="Calibri Light" charset="0"/>
                <a:ea typeface="Calibri Light" charset="0"/>
                <a:cs typeface="Calibri Light" charset="0"/>
              </a:rPr>
              <a:t>diesel</a:t>
            </a:r>
            <a:endParaRPr lang="en-US" sz="1600" dirty="0">
              <a:solidFill>
                <a:srgbClr val="685E5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9271" y="2627917"/>
            <a:ext cx="500458" cy="26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100%</a:t>
            </a:r>
            <a:endParaRPr lang="en-US" sz="1101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3627" y="5209064"/>
            <a:ext cx="96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A44A"/>
                </a:solidFill>
                <a:latin typeface="Calibri Light" charset="0"/>
                <a:ea typeface="Calibri Light" charset="0"/>
                <a:cs typeface="Calibri Light" charset="0"/>
              </a:rPr>
              <a:t>Biodiesel</a:t>
            </a:r>
            <a:endParaRPr lang="en-US" sz="1600" dirty="0">
              <a:solidFill>
                <a:srgbClr val="00A44A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7" name="Straight Connector 10"/>
          <p:cNvCxnSpPr/>
          <p:nvPr/>
        </p:nvCxnSpPr>
        <p:spPr>
          <a:xfrm>
            <a:off x="4422389" y="2108677"/>
            <a:ext cx="7036156" cy="297"/>
          </a:xfrm>
          <a:prstGeom prst="line">
            <a:avLst/>
          </a:prstGeom>
          <a:ln w="12700" cmpd="sng">
            <a:solidFill>
              <a:srgbClr val="ECE9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667333" y="5533042"/>
            <a:ext cx="2536093" cy="652291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C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Methodology</a:t>
            </a:r>
            <a:endParaRPr lang="en-US" sz="240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TextBox 88"/>
          <p:cNvSpPr txBox="1">
            <a:spLocks noChangeArrowheads="1"/>
          </p:cNvSpPr>
          <p:nvPr/>
        </p:nvSpPr>
        <p:spPr bwMode="auto">
          <a:xfrm>
            <a:off x="1667335" y="6024866"/>
            <a:ext cx="1961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E5004C"/>
              </a:buClr>
              <a:defRPr/>
            </a:pPr>
            <a:r>
              <a:rPr lang="en-US" sz="1400" ker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The GHG calculation follows the EU RED</a:t>
            </a:r>
            <a:endParaRPr lang="en-US" sz="1400" kern="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1" name="Picture 50" descr="ICON_defining the sco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77" y="2193586"/>
            <a:ext cx="342094" cy="3465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22943" y="2182166"/>
            <a:ext cx="2593773" cy="369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cap="all">
                <a:solidFill>
                  <a:srgbClr val="E4004B"/>
                </a:solidFill>
                <a:latin typeface="Calibri Light" charset="0"/>
                <a:ea typeface="Calibri Light" charset="0"/>
                <a:cs typeface="Calibri Light" charset="0"/>
              </a:rPr>
              <a:t>Fossil vs. Biodiesel</a:t>
            </a:r>
            <a:endParaRPr lang="en-US" sz="1600" cap="all" dirty="0">
              <a:solidFill>
                <a:srgbClr val="E4004B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74477" y="2701722"/>
            <a:ext cx="22904" cy="2507342"/>
          </a:xfrm>
          <a:prstGeom prst="straightConnector1">
            <a:avLst/>
          </a:prstGeom>
          <a:ln>
            <a:solidFill>
              <a:srgbClr val="009E4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32" y="1450538"/>
            <a:ext cx="2463800" cy="2679700"/>
          </a:xfrm>
          <a:prstGeom prst="rect">
            <a:avLst/>
          </a:prstGeom>
          <a:solidFill>
            <a:srgbClr val="1DA6E4"/>
          </a:solidFill>
        </p:spPr>
      </p:pic>
      <p:sp>
        <p:nvSpPr>
          <p:cNvPr id="57" name="Rectangle 56"/>
          <p:cNvSpPr/>
          <p:nvPr/>
        </p:nvSpPr>
        <p:spPr>
          <a:xfrm rot="16200000">
            <a:off x="5078506" y="3746480"/>
            <a:ext cx="2646369" cy="26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1" b="1">
                <a:solidFill>
                  <a:srgbClr val="009A46"/>
                </a:solidFill>
                <a:latin typeface="Calibri Light" charset="0"/>
                <a:ea typeface="Calibri Light" charset="0"/>
                <a:cs typeface="Calibri Light" charset="0"/>
              </a:rPr>
              <a:t>134% GHG SAVINGS</a:t>
            </a:r>
            <a:endParaRPr lang="en-US" sz="1101" b="1" dirty="0">
              <a:solidFill>
                <a:srgbClr val="009A4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39170" y="714283"/>
            <a:ext cx="6493662" cy="803776"/>
          </a:xfrm>
          <a:prstGeom prst="rect">
            <a:avLst/>
          </a:prstGeom>
          <a:solidFill>
            <a:srgbClr val="D2EEF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0353">
              <a:defRPr/>
            </a:pPr>
            <a:endParaRPr lang="en-US" sz="1600" kern="0" dirty="0">
              <a:solidFill>
                <a:srgbClr val="177CAC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072057" y="636853"/>
            <a:ext cx="1151284" cy="829205"/>
          </a:xfrm>
          <a:prstGeom prst="rect">
            <a:avLst/>
          </a:prstGeom>
        </p:spPr>
        <p:txBody>
          <a:bodyPr vert="horz" lIns="91441" tIns="45720" rIns="91441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BC00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1" b="1">
                <a:solidFill>
                  <a:srgbClr val="0F5373"/>
                </a:solidFill>
                <a:latin typeface="Calibri Light" charset="0"/>
                <a:ea typeface="Calibri Light" charset="0"/>
                <a:cs typeface="Calibri Light" charset="0"/>
              </a:rPr>
              <a:t>Context</a:t>
            </a:r>
            <a:endParaRPr lang="en-US" sz="2401" b="1" dirty="0">
              <a:solidFill>
                <a:srgbClr val="0F537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8" name="TextBox 88"/>
          <p:cNvSpPr txBox="1">
            <a:spLocks noChangeArrowheads="1"/>
          </p:cNvSpPr>
          <p:nvPr/>
        </p:nvSpPr>
        <p:spPr bwMode="auto">
          <a:xfrm>
            <a:off x="5141191" y="718331"/>
            <a:ext cx="5473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71450" indent="-171450">
              <a:buClr>
                <a:srgbClr val="0F5373"/>
              </a:buClr>
              <a:buFont typeface="Arial" charset="0"/>
              <a:buChar char="•"/>
              <a:defRPr/>
            </a:pPr>
            <a:r>
              <a:rPr lang="en-US" sz="1200">
                <a:solidFill>
                  <a:srgbClr val="0F5373"/>
                </a:solidFill>
              </a:rPr>
              <a:t>Prestige Colombia SAS is a Colombian </a:t>
            </a:r>
            <a:r>
              <a:rPr lang="en-US" sz="1200" b="1">
                <a:solidFill>
                  <a:srgbClr val="0F5373"/>
                </a:solidFill>
              </a:rPr>
              <a:t>palm oil producer in Vichada</a:t>
            </a:r>
            <a:r>
              <a:rPr lang="en-US" sz="1200">
                <a:solidFill>
                  <a:srgbClr val="0F5373"/>
                </a:solidFill>
              </a:rPr>
              <a:t> | Colombia</a:t>
            </a:r>
          </a:p>
          <a:p>
            <a:pPr marL="171450" indent="-171450">
              <a:buClr>
                <a:srgbClr val="0F5373"/>
              </a:buClr>
              <a:buFont typeface="Arial" charset="0"/>
              <a:buChar char="•"/>
              <a:defRPr/>
            </a:pPr>
            <a:r>
              <a:rPr lang="en-US" sz="1200" b="1">
                <a:solidFill>
                  <a:srgbClr val="0F5373"/>
                </a:solidFill>
              </a:rPr>
              <a:t>Oil palm cultivation: </a:t>
            </a:r>
            <a:r>
              <a:rPr lang="en-US" sz="1200">
                <a:solidFill>
                  <a:srgbClr val="0F5373"/>
                </a:solidFill>
              </a:rPr>
              <a:t>Currently 650 ha | Expansion plan to 60.000 ha</a:t>
            </a:r>
          </a:p>
          <a:p>
            <a:pPr marL="171450" indent="-171450">
              <a:buClr>
                <a:srgbClr val="0F5373"/>
              </a:buClr>
              <a:buFont typeface="Arial" charset="0"/>
              <a:buChar char="•"/>
              <a:defRPr/>
            </a:pPr>
            <a:r>
              <a:rPr lang="en-US" sz="1200" b="1">
                <a:solidFill>
                  <a:srgbClr val="0F5373"/>
                </a:solidFill>
              </a:rPr>
              <a:t>Biodiesel production (future): </a:t>
            </a:r>
            <a:r>
              <a:rPr lang="en-US" sz="1200">
                <a:solidFill>
                  <a:srgbClr val="0F5373"/>
                </a:solidFill>
              </a:rPr>
              <a:t>State-of-the art oil extraction, biodiesel production and treatment of by-products &amp; </a:t>
            </a:r>
            <a:r>
              <a:rPr lang="en-US" sz="1200" b="1">
                <a:solidFill>
                  <a:srgbClr val="0F5373"/>
                </a:solidFill>
              </a:rPr>
              <a:t>export </a:t>
            </a:r>
            <a:r>
              <a:rPr lang="en-US" sz="1200">
                <a:solidFill>
                  <a:srgbClr val="0F5373"/>
                </a:solidFill>
              </a:rPr>
              <a:t>of palm oil or biodiesel </a:t>
            </a:r>
            <a:r>
              <a:rPr lang="en-US" sz="1200" b="1">
                <a:solidFill>
                  <a:srgbClr val="0F5373"/>
                </a:solidFill>
              </a:rPr>
              <a:t>to Europe</a:t>
            </a:r>
            <a:endParaRPr lang="en-US" sz="1200" b="1" dirty="0">
              <a:solidFill>
                <a:srgbClr val="0F5373"/>
              </a:solidFill>
            </a:endParaRPr>
          </a:p>
        </p:txBody>
      </p:sp>
      <p:pic>
        <p:nvPicPr>
          <p:cNvPr id="61" name="Picture 60" descr="ICON_cloud C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522" y="880071"/>
            <a:ext cx="701276" cy="436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0455" y="87821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685E58"/>
                </a:solidFill>
              </a:rPr>
              <a:t>of palm based </a:t>
            </a:r>
          </a:p>
          <a:p>
            <a:r>
              <a:rPr lang="en-US" sz="1200">
                <a:solidFill>
                  <a:srgbClr val="685E58"/>
                </a:solidFill>
              </a:rPr>
              <a:t>biodiesel</a:t>
            </a:r>
            <a:endParaRPr lang="en-US" sz="1200" dirty="0">
              <a:solidFill>
                <a:srgbClr val="685E58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0016" y="2218243"/>
            <a:ext cx="2593773" cy="369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cap="all">
                <a:solidFill>
                  <a:srgbClr val="E4004B"/>
                </a:solidFill>
                <a:latin typeface="Calibri Light" charset="0"/>
                <a:ea typeface="Calibri Light" charset="0"/>
                <a:cs typeface="Calibri Light" charset="0"/>
              </a:rPr>
              <a:t>Zoom on BiodieseL</a:t>
            </a:r>
            <a:endParaRPr lang="en-US" sz="1600" cap="all" dirty="0">
              <a:solidFill>
                <a:srgbClr val="E4004B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3" name="Picture 62" descr="ICON_Mag Glass_lighter grey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87" y="2212284"/>
            <a:ext cx="397929" cy="397929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8626504" y="5709716"/>
            <a:ext cx="2006329" cy="1148283"/>
          </a:xfrm>
          <a:prstGeom prst="rect">
            <a:avLst/>
          </a:prstGeom>
          <a:solidFill>
            <a:srgbClr val="ECE9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5004C"/>
              </a:buClr>
              <a:defRPr/>
            </a:pPr>
            <a:r>
              <a:rPr lang="en-US" sz="1200" b="1">
                <a:solidFill>
                  <a:srgbClr val="E4004B"/>
                </a:solidFill>
              </a:rPr>
              <a:t>Economy of scale allows optimal use and treatment of by-products.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Avoided methane emission due to proper treatment of POME and EFB.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387457" y="5709716"/>
            <a:ext cx="2168016" cy="1148285"/>
          </a:xfrm>
          <a:prstGeom prst="rect">
            <a:avLst/>
          </a:prstGeom>
          <a:solidFill>
            <a:srgbClr val="ECE9E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E5004C"/>
              </a:buClr>
              <a:defRPr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1200" b="1">
                <a:solidFill>
                  <a:srgbClr val="E4004B"/>
                </a:solidFill>
              </a:rPr>
              <a:t>oil palm plantations are established on low carbon land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(e.g. savannas in los Llanos) the carbon stock increases (negative values for land use change). </a:t>
            </a: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3303632" y="3514194"/>
            <a:ext cx="2646369" cy="26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GHG emissions</a:t>
            </a:r>
            <a:endParaRPr lang="en-US" sz="1101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797" y="47510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-34%</a:t>
            </a:r>
            <a:endParaRPr lang="en-US" sz="1400" b="1" dirty="0">
              <a:solidFill>
                <a:prstClr val="white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7528560" y="386080"/>
            <a:ext cx="3078480" cy="2956560"/>
          </a:xfrm>
          <a:prstGeom prst="star6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5244" y="1511992"/>
            <a:ext cx="231428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 err="1" smtClean="0"/>
              <a:t>fangst</a:t>
            </a:r>
            <a:endParaRPr lang="en-US" sz="3200" dirty="0"/>
          </a:p>
          <a:p>
            <a:pPr algn="ctr"/>
            <a:r>
              <a:rPr lang="en-US" sz="2000" dirty="0"/>
              <a:t>-134</a:t>
            </a:r>
            <a:r>
              <a:rPr lang="en-US" sz="2000" dirty="0" smtClean="0"/>
              <a:t>% </a:t>
            </a:r>
            <a:r>
              <a:rPr lang="en-US" sz="2000" dirty="0" err="1" smtClean="0"/>
              <a:t>direkte</a:t>
            </a:r>
            <a:endParaRPr lang="en-US" sz="2000" dirty="0" smtClean="0"/>
          </a:p>
          <a:p>
            <a:pPr algn="ctr"/>
            <a:r>
              <a:rPr lang="en-US" sz="2000" dirty="0" err="1" smtClean="0"/>
              <a:t>Lette</a:t>
            </a:r>
            <a:r>
              <a:rPr lang="en-US" sz="2000" dirty="0" smtClean="0"/>
              <a:t> press </a:t>
            </a:r>
            <a:r>
              <a:rPr lang="en-US" sz="2000" dirty="0" err="1" smtClean="0"/>
              <a:t>regnskog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7" name="6-Point Star 6"/>
          <p:cNvSpPr/>
          <p:nvPr/>
        </p:nvSpPr>
        <p:spPr>
          <a:xfrm>
            <a:off x="4120284" y="1875532"/>
            <a:ext cx="3078480" cy="2956560"/>
          </a:xfrm>
          <a:prstGeom prst="star6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6-Point Star 8"/>
          <p:cNvSpPr/>
          <p:nvPr/>
        </p:nvSpPr>
        <p:spPr>
          <a:xfrm>
            <a:off x="640080" y="477520"/>
            <a:ext cx="3078480" cy="2956560"/>
          </a:xfrm>
          <a:prstGeom prst="star6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6-Point Star 9"/>
          <p:cNvSpPr/>
          <p:nvPr/>
        </p:nvSpPr>
        <p:spPr>
          <a:xfrm>
            <a:off x="1249680" y="3840480"/>
            <a:ext cx="3078480" cy="2956560"/>
          </a:xfrm>
          <a:prstGeom prst="star6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6-Point Star 10"/>
          <p:cNvSpPr/>
          <p:nvPr/>
        </p:nvSpPr>
        <p:spPr>
          <a:xfrm>
            <a:off x="7518400" y="3576320"/>
            <a:ext cx="3078480" cy="2956560"/>
          </a:xfrm>
          <a:prstGeom prst="star6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7956" y="2560991"/>
            <a:ext cx="1923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Ingen </a:t>
            </a:r>
            <a:r>
              <a:rPr lang="en-US" sz="3200" dirty="0" err="1" smtClean="0"/>
              <a:t>iLUC</a:t>
            </a:r>
            <a:endParaRPr lang="en-US" sz="3200" dirty="0" smtClean="0"/>
          </a:p>
          <a:p>
            <a:pPr algn="ctr"/>
            <a:r>
              <a:rPr lang="en-US" dirty="0" err="1" smtClean="0"/>
              <a:t>Palmekjernekake</a:t>
            </a:r>
            <a:endParaRPr lang="en-US" dirty="0" smtClean="0"/>
          </a:p>
          <a:p>
            <a:pPr algn="ctr"/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bønder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176120" y="1320800"/>
            <a:ext cx="1921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Miljø</a:t>
            </a:r>
            <a:endParaRPr lang="en-US" sz="3200" dirty="0"/>
          </a:p>
          <a:p>
            <a:pPr algn="ctr"/>
            <a:r>
              <a:rPr lang="en-US" sz="2000" dirty="0" err="1" smtClean="0"/>
              <a:t>Skogplanting</a:t>
            </a:r>
            <a:endParaRPr lang="en-US" sz="2000" dirty="0"/>
          </a:p>
          <a:p>
            <a:pPr algn="ctr"/>
            <a:r>
              <a:rPr lang="en-US" sz="2000" dirty="0" err="1" smtClean="0"/>
              <a:t>Økt</a:t>
            </a:r>
            <a:r>
              <a:rPr lang="en-US" sz="2000" dirty="0" smtClean="0"/>
              <a:t> </a:t>
            </a:r>
            <a:r>
              <a:rPr lang="en-US" sz="2000" dirty="0" err="1" smtClean="0"/>
              <a:t>biodiversitet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2076" y="4673600"/>
            <a:ext cx="223368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Arbeidskraft</a:t>
            </a:r>
            <a:endParaRPr lang="en-US" sz="3200" dirty="0" smtClean="0"/>
          </a:p>
          <a:p>
            <a:pPr algn="ctr"/>
            <a:r>
              <a:rPr lang="en-US" dirty="0" smtClean="0"/>
              <a:t>6000 </a:t>
            </a:r>
            <a:r>
              <a:rPr lang="en-US" dirty="0" err="1" smtClean="0"/>
              <a:t>familier</a:t>
            </a:r>
            <a:endParaRPr lang="en-US" dirty="0"/>
          </a:p>
          <a:p>
            <a:pPr algn="ctr"/>
            <a:r>
              <a:rPr lang="en-US" dirty="0"/>
              <a:t>“Agro-cluster”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55085" y="4267200"/>
            <a:ext cx="19845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Fred</a:t>
            </a:r>
            <a:endParaRPr lang="en-US" sz="3200" dirty="0"/>
          </a:p>
          <a:p>
            <a:pPr algn="ctr"/>
            <a:r>
              <a:rPr lang="en-US" sz="2000" dirty="0" smtClean="0"/>
              <a:t>Rural </a:t>
            </a:r>
            <a:r>
              <a:rPr lang="en-US" sz="2000" dirty="0" err="1" smtClean="0"/>
              <a:t>utvikling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Reintegrasjon</a:t>
            </a:r>
            <a:endParaRPr lang="en-US" sz="2000" dirty="0"/>
          </a:p>
          <a:p>
            <a:pPr algn="ctr"/>
            <a:r>
              <a:rPr lang="en-US" sz="2000" dirty="0" err="1" smtClean="0"/>
              <a:t>Koka-substitujon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5600" y="386080"/>
            <a:ext cx="3074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</a:rPr>
              <a:t>Altillanura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Intensjon 250.000 tonn på nordiske veier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557574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Samarbeid</a:t>
            </a:r>
            <a:r>
              <a:rPr lang="en-US" dirty="0" smtClean="0"/>
              <a:t> med </a:t>
            </a:r>
            <a:r>
              <a:rPr lang="en-US" dirty="0" err="1" smtClean="0"/>
              <a:t>Colombianske</a:t>
            </a:r>
            <a:r>
              <a:rPr lang="en-US" dirty="0" smtClean="0"/>
              <a:t> </a:t>
            </a:r>
            <a:r>
              <a:rPr lang="en-US" dirty="0" err="1" smtClean="0"/>
              <a:t>produsenter</a:t>
            </a:r>
            <a:endParaRPr lang="en-US" dirty="0" smtClean="0"/>
          </a:p>
          <a:p>
            <a:pPr lvl="1"/>
            <a:r>
              <a:rPr lang="en-US" dirty="0" smtClean="0"/>
              <a:t>60.000 </a:t>
            </a:r>
            <a:r>
              <a:rPr lang="en-US" dirty="0"/>
              <a:t>ha </a:t>
            </a:r>
            <a:r>
              <a:rPr lang="en-US" dirty="0" err="1" smtClean="0"/>
              <a:t>nyplanting</a:t>
            </a:r>
            <a:endParaRPr lang="en-US" dirty="0"/>
          </a:p>
          <a:p>
            <a:pPr lvl="1"/>
            <a:r>
              <a:rPr lang="en-US" dirty="0" smtClean="0"/>
              <a:t>ISCC/EU-RED, minimum 100% CO2 </a:t>
            </a:r>
            <a:r>
              <a:rPr lang="en-US" dirty="0" err="1" smtClean="0"/>
              <a:t>reduksjon</a:t>
            </a:r>
            <a:r>
              <a:rPr lang="en-US" dirty="0" smtClean="0"/>
              <a:t>, ikke </a:t>
            </a:r>
            <a:r>
              <a:rPr lang="en-US" dirty="0" err="1" smtClean="0"/>
              <a:t>fortrenge</a:t>
            </a:r>
            <a:r>
              <a:rPr lang="en-US" dirty="0" smtClean="0"/>
              <a:t> mat</a:t>
            </a:r>
            <a:endParaRPr lang="en-US" dirty="0"/>
          </a:p>
          <a:p>
            <a:r>
              <a:rPr lang="en-US" dirty="0" err="1" smtClean="0"/>
              <a:t>Kunde</a:t>
            </a:r>
            <a:r>
              <a:rPr lang="en-US" dirty="0" smtClean="0"/>
              <a:t> </a:t>
            </a:r>
            <a:r>
              <a:rPr lang="en-US" dirty="0" err="1" smtClean="0"/>
              <a:t>betaler</a:t>
            </a:r>
            <a:r>
              <a:rPr lang="en-US" dirty="0" smtClean="0"/>
              <a:t> for </a:t>
            </a:r>
            <a:r>
              <a:rPr lang="en-US" dirty="0" err="1" smtClean="0"/>
              <a:t>tonn</a:t>
            </a:r>
            <a:r>
              <a:rPr lang="en-US" dirty="0" smtClean="0"/>
              <a:t> </a:t>
            </a:r>
            <a:r>
              <a:rPr lang="en-US" dirty="0" err="1" smtClean="0"/>
              <a:t>karbonfangst</a:t>
            </a:r>
            <a:r>
              <a:rPr lang="en-US" dirty="0" smtClean="0"/>
              <a:t>, ikke liter biodiesel..</a:t>
            </a:r>
          </a:p>
          <a:p>
            <a:pPr lvl="1"/>
            <a:r>
              <a:rPr lang="en-US" dirty="0" err="1" smtClean="0"/>
              <a:t>Sverige</a:t>
            </a:r>
            <a:r>
              <a:rPr lang="en-US" dirty="0" smtClean="0"/>
              <a:t>, </a:t>
            </a:r>
            <a:r>
              <a:rPr lang="en-US" dirty="0" err="1" smtClean="0"/>
              <a:t>Tyskland</a:t>
            </a:r>
            <a:r>
              <a:rPr lang="en-US" dirty="0" smtClean="0"/>
              <a:t>, </a:t>
            </a:r>
            <a:r>
              <a:rPr lang="en-US" dirty="0" err="1" smtClean="0"/>
              <a:t>selskaper</a:t>
            </a:r>
            <a:r>
              <a:rPr lang="en-US" dirty="0" smtClean="0"/>
              <a:t> med </a:t>
            </a:r>
            <a:r>
              <a:rPr lang="en-US" dirty="0" err="1" smtClean="0"/>
              <a:t>karbonregnskap</a:t>
            </a:r>
            <a:endParaRPr lang="en-US" dirty="0" smtClean="0"/>
          </a:p>
          <a:p>
            <a:pPr lvl="1"/>
            <a:r>
              <a:rPr lang="en-US" dirty="0" err="1" smtClean="0"/>
              <a:t>Markedspris</a:t>
            </a:r>
            <a:r>
              <a:rPr lang="en-US" dirty="0" smtClean="0"/>
              <a:t> + ISCC </a:t>
            </a:r>
            <a:r>
              <a:rPr lang="en-US" dirty="0" err="1" smtClean="0"/>
              <a:t>sertifisering</a:t>
            </a:r>
            <a:r>
              <a:rPr lang="en-US" dirty="0" smtClean="0"/>
              <a:t> + </a:t>
            </a:r>
            <a:r>
              <a:rPr lang="en-US" dirty="0" err="1" smtClean="0"/>
              <a:t>karbonfangst</a:t>
            </a:r>
            <a:r>
              <a:rPr lang="en-US" dirty="0" smtClean="0"/>
              <a:t> (deles)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Konkurransedyktig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Colombia </a:t>
            </a:r>
            <a:r>
              <a:rPr lang="en-US" dirty="0" err="1" smtClean="0"/>
              <a:t>eksporterer</a:t>
            </a:r>
            <a:r>
              <a:rPr lang="en-US" dirty="0" smtClean="0"/>
              <a:t> </a:t>
            </a:r>
            <a:r>
              <a:rPr lang="en-US" dirty="0" err="1" smtClean="0"/>
              <a:t>palmeolje</a:t>
            </a:r>
            <a:r>
              <a:rPr lang="en-US" dirty="0" smtClean="0"/>
              <a:t> til Europa</a:t>
            </a:r>
          </a:p>
          <a:p>
            <a:pPr lvl="1"/>
            <a:r>
              <a:rPr lang="en-US" dirty="0" smtClean="0"/>
              <a:t>50-60 USD i </a:t>
            </a:r>
            <a:r>
              <a:rPr lang="en-US" dirty="0" err="1" smtClean="0"/>
              <a:t>karbonskatt</a:t>
            </a:r>
            <a:r>
              <a:rPr lang="en-US" dirty="0" smtClean="0"/>
              <a:t> </a:t>
            </a:r>
            <a:r>
              <a:rPr lang="en-US" dirty="0" err="1" smtClean="0"/>
              <a:t>gjør</a:t>
            </a:r>
            <a:r>
              <a:rPr lang="en-US" dirty="0" smtClean="0"/>
              <a:t> </a:t>
            </a:r>
            <a:r>
              <a:rPr lang="en-US" dirty="0" err="1" smtClean="0"/>
              <a:t>iblandingspåbud</a:t>
            </a:r>
            <a:r>
              <a:rPr lang="en-US" dirty="0" smtClean="0"/>
              <a:t> </a:t>
            </a:r>
            <a:r>
              <a:rPr lang="en-US" dirty="0" err="1" smtClean="0"/>
              <a:t>overflødig</a:t>
            </a:r>
            <a:endParaRPr lang="en-US" dirty="0" smtClean="0"/>
          </a:p>
          <a:p>
            <a:pPr lvl="1"/>
            <a:r>
              <a:rPr lang="en-US" dirty="0" err="1" smtClean="0"/>
              <a:t>Mettede</a:t>
            </a:r>
            <a:r>
              <a:rPr lang="en-US" dirty="0" smtClean="0"/>
              <a:t> </a:t>
            </a:r>
            <a:r>
              <a:rPr lang="en-US" dirty="0" err="1" smtClean="0"/>
              <a:t>fettsyrer</a:t>
            </a:r>
            <a:r>
              <a:rPr lang="en-US" dirty="0" smtClean="0"/>
              <a:t> i </a:t>
            </a:r>
            <a:r>
              <a:rPr lang="en-US" dirty="0" err="1" smtClean="0"/>
              <a:t>palme</a:t>
            </a:r>
            <a:r>
              <a:rPr lang="en-US" dirty="0" smtClean="0"/>
              <a:t> </a:t>
            </a:r>
            <a:r>
              <a:rPr lang="en-US" dirty="0" err="1" smtClean="0"/>
              <a:t>gir</a:t>
            </a:r>
            <a:r>
              <a:rPr lang="en-US" dirty="0" smtClean="0"/>
              <a:t>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partikler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planteoljer</a:t>
            </a:r>
            <a:endParaRPr lang="en-US" dirty="0" smtClean="0"/>
          </a:p>
          <a:p>
            <a:pPr lvl="1"/>
            <a:r>
              <a:rPr lang="en-US" dirty="0" smtClean="0"/>
              <a:t>3,3 million ha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dekke</a:t>
            </a:r>
            <a:r>
              <a:rPr lang="en-US" dirty="0" smtClean="0"/>
              <a:t> hele EU </a:t>
            </a:r>
            <a:r>
              <a:rPr lang="en-US" dirty="0" err="1" smtClean="0"/>
              <a:t>behov</a:t>
            </a:r>
            <a:r>
              <a:rPr lang="en-US" dirty="0" smtClean="0"/>
              <a:t> for </a:t>
            </a:r>
            <a:r>
              <a:rPr lang="en-US" dirty="0" err="1" smtClean="0"/>
              <a:t>konvensjonell</a:t>
            </a:r>
            <a:r>
              <a:rPr lang="en-US" dirty="0" smtClean="0"/>
              <a:t> biodiesel </a:t>
            </a:r>
          </a:p>
        </p:txBody>
      </p:sp>
      <p:pic>
        <p:nvPicPr>
          <p:cNvPr id="5" name="Picture 4" descr="C2B_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91" y="251734"/>
            <a:ext cx="2437749" cy="40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41" y="763794"/>
            <a:ext cx="1135500" cy="7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B8435F6-46D3-42C0-9A06-099EC44F84D5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4763"/>
            <a:ext cx="10076688" cy="677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381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Theme</vt:lpstr>
      <vt:lpstr>.   Riktig palme gir 134% karbonfangst  på Colombiansk gresslette </vt:lpstr>
      <vt:lpstr>PowerPoint Presentation</vt:lpstr>
      <vt:lpstr>Savanne-palme er effektiv</vt:lpstr>
      <vt:lpstr>PowerPoint Presentation</vt:lpstr>
      <vt:lpstr>Beregnet karbonfangst på El Cimarron, Vichada</vt:lpstr>
      <vt:lpstr>PowerPoint Presentation</vt:lpstr>
      <vt:lpstr>Intensjon 250.000 tonn på nordiske veier</vt:lpstr>
      <vt:lpstr>PowerPoint Presentation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biodiesel with carbon capture in Los Llanos for rural development and peacebuilding . Europe orders greenfield 250.000 mt/y CPO</dc:title>
  <dc:creator>Henrik Wiig</dc:creator>
  <cp:lastModifiedBy>Henrik Wiig</cp:lastModifiedBy>
  <cp:revision>233</cp:revision>
  <dcterms:created xsi:type="dcterms:W3CDTF">2017-10-09T08:20:25Z</dcterms:created>
  <dcterms:modified xsi:type="dcterms:W3CDTF">2018-05-02T08:36:00Z</dcterms:modified>
</cp:coreProperties>
</file>